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bin" ContentType="application/vnd.openxmlformats-officedocument.presentationml.printerSettings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3" d="100"/>
          <a:sy n="93" d="100"/>
        </p:scale>
        <p:origin x="-12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20" Type="http://schemas.openxmlformats.org/officeDocument/2006/relationships/tableStyles" Target="tableStyle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printerSettings" Target="printerSettings/printerSettings1.bin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19" Type="http://schemas.openxmlformats.org/officeDocument/2006/relationships/theme" Target="theme/theme1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23A271A1-F6D6-438B-A432-4747EE7ECD40}" type="datetimeFigureOut">
              <a:rPr lang="en-US" smtClean="0"/>
              <a:pPr algn="ctr" eaLnBrk="1" latinLnBrk="0" hangingPunct="1"/>
              <a:t>12/13/13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12/13/13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12/13/13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12/13/13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12/13/13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 sz="2400" dirty="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12/13/13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12/13/13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kumimoji="0"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12/13/13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12/13/13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12/13/13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12/13/13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 sz="280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kumimoji="0"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12/13/13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Data Walls for Steel Valley Language Arts Teachers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By Jodi Geyer, adapted </a:t>
            </a:r>
            <a:r>
              <a:rPr lang="en-US" dirty="0" smtClean="0"/>
              <a:t>from information provided by  </a:t>
            </a:r>
            <a:r>
              <a:rPr lang="en-US" dirty="0" smtClean="0"/>
              <a:t>Christina </a:t>
            </a:r>
            <a:r>
              <a:rPr lang="en-US" dirty="0" err="1" smtClean="0"/>
              <a:t>Steinbacher</a:t>
            </a:r>
            <a:r>
              <a:rPr lang="en-US" dirty="0" smtClean="0"/>
              <a:t>-Reed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0625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Discussions Thus Far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 ninth grade teacher was surprised that a student with perfect attendance and an advanced PSSA score currently has a C in her class.</a:t>
            </a:r>
          </a:p>
          <a:p>
            <a:r>
              <a:rPr lang="en-US" dirty="0" smtClean="0"/>
              <a:t>An eighth grade teacher noted that one of her students has maintained a 95% A with more than ten absences this year.</a:t>
            </a:r>
          </a:p>
          <a:p>
            <a:r>
              <a:rPr lang="en-US" dirty="0" smtClean="0"/>
              <a:t>A general 11 teacher noticed that almost ½ of his students had no PSSA data.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9819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Discussions Thus Far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Two eighth grade teachers discussed grades in their classes-why one class has such high grades, the other such low grades. They discussed using a common assessment to drill into the data. </a:t>
            </a:r>
          </a:p>
          <a:p>
            <a:r>
              <a:rPr lang="en-US" dirty="0" smtClean="0"/>
              <a:t>Teachers discussed whether or not their class grades follow a traditional bell curve pattern.</a:t>
            </a:r>
          </a:p>
          <a:p>
            <a:r>
              <a:rPr lang="en-US" dirty="0" smtClean="0"/>
              <a:t>A seventh grade teacher was surprised by the high number of failures in her academic class.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556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Discussions Thus Far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Teachers have discussed with their colleagues strategies for reaching specific students.</a:t>
            </a:r>
          </a:p>
          <a:p>
            <a:r>
              <a:rPr lang="en-US" dirty="0" smtClean="0"/>
              <a:t>A teacher who was tracking only his ninth grade students has decided to make notecards for his tenth grade students.</a:t>
            </a:r>
          </a:p>
          <a:p>
            <a:r>
              <a:rPr lang="en-US" dirty="0" smtClean="0"/>
              <a:t>A teacher noticed that none of his “gold star” students have above a C in his class.</a:t>
            </a:r>
          </a:p>
          <a:p>
            <a:r>
              <a:rPr lang="en-US" dirty="0" smtClean="0"/>
              <a:t>Most teachers noticed that the students from one elementary building score higher on tests and have higher class grades than the students from the other building.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322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Next?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We’ve noticed several areas of concern with our data. Where do we go from here?</a:t>
            </a:r>
          </a:p>
          <a:p>
            <a:pPr lvl="1"/>
            <a:r>
              <a:rPr lang="en-US" dirty="0" smtClean="0"/>
              <a:t>A more thorough analysis of GRADE data will take place next month.</a:t>
            </a:r>
          </a:p>
          <a:p>
            <a:pPr lvl="2"/>
            <a:r>
              <a:rPr lang="en-US" dirty="0" smtClean="0"/>
              <a:t>Since the GRADE assessment isn’t going away (we are a </a:t>
            </a:r>
            <a:r>
              <a:rPr lang="en-US" dirty="0" err="1" smtClean="0"/>
              <a:t>KtO</a:t>
            </a:r>
            <a:r>
              <a:rPr lang="en-US" dirty="0" smtClean="0"/>
              <a:t> district), we’re going to use the frequency of this assessment to really dig into the data by examining the six </a:t>
            </a:r>
            <a:r>
              <a:rPr lang="en-US" dirty="0" err="1" smtClean="0"/>
              <a:t>stanines</a:t>
            </a:r>
            <a:r>
              <a:rPr lang="en-US" dirty="0" smtClean="0"/>
              <a:t> of the assessment.</a:t>
            </a:r>
          </a:p>
          <a:p>
            <a:pPr lvl="2"/>
            <a:r>
              <a:rPr lang="en-US" dirty="0" smtClean="0"/>
              <a:t>Teachers will compare GRADE results with class grades.</a:t>
            </a:r>
          </a:p>
          <a:p>
            <a:pPr lvl="2"/>
            <a:endParaRPr lang="en-US" dirty="0"/>
          </a:p>
          <a:p>
            <a:pPr marL="685800" lvl="2" indent="0">
              <a:buNone/>
            </a:pPr>
            <a:endParaRPr lang="en-US" dirty="0" smtClean="0"/>
          </a:p>
          <a:p>
            <a:pPr marL="685800" lvl="2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78452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Next?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Teachers will determine our next steps. As they identify areas of strength and weakness, they will continue to ask questions and analyze the data.</a:t>
            </a:r>
          </a:p>
          <a:p>
            <a:r>
              <a:rPr lang="en-US" dirty="0" smtClean="0"/>
              <a:t>Teachers decide what data to analyze from month to month. </a:t>
            </a:r>
            <a:endParaRPr lang="en-US" dirty="0"/>
          </a:p>
          <a:p>
            <a:r>
              <a:rPr lang="en-US" dirty="0" smtClean="0"/>
              <a:t>Our meetings take place on the third Thursday of every month.</a:t>
            </a:r>
          </a:p>
          <a:p>
            <a:r>
              <a:rPr lang="en-US" dirty="0" smtClean="0"/>
              <a:t>On the first Thursday of the month, teachers work independently on their data cards.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098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Data Walls?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An interactive system for organizing data</a:t>
            </a:r>
          </a:p>
          <a:p>
            <a:r>
              <a:rPr lang="en-US" dirty="0" smtClean="0"/>
              <a:t>A tool to help teachers visualize important student data</a:t>
            </a:r>
          </a:p>
          <a:p>
            <a:r>
              <a:rPr lang="en-US" dirty="0" smtClean="0"/>
              <a:t>A tool to identify and analyze trends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395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Data Walls?</a:t>
            </a:r>
            <a:endParaRPr lang="en-US" dirty="0"/>
          </a:p>
        </p:txBody>
      </p:sp>
      <p:pic>
        <p:nvPicPr>
          <p:cNvPr id="4" name="Content Placeholder 3" descr="CIMG0228.JPG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40" b="132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23246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Specifically, What are Data Walls?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Color-coded notecards given to teachers.</a:t>
            </a:r>
          </a:p>
          <a:p>
            <a:r>
              <a:rPr lang="en-US" dirty="0" smtClean="0"/>
              <a:t>Different colors for every teacher.</a:t>
            </a:r>
          </a:p>
          <a:p>
            <a:r>
              <a:rPr lang="en-US" dirty="0" smtClean="0"/>
              <a:t>Marked with stickers, numbers, and percentages. </a:t>
            </a:r>
          </a:p>
          <a:p>
            <a:r>
              <a:rPr lang="en-US" dirty="0" smtClean="0"/>
              <a:t>Easy to read</a:t>
            </a:r>
          </a:p>
          <a:p>
            <a:r>
              <a:rPr lang="en-US" dirty="0" smtClean="0"/>
              <a:t>Confidential</a:t>
            </a:r>
            <a:r>
              <a:rPr lang="en-US" dirty="0" smtClean="0"/>
              <a:t>! (Data goes on the fron</a:t>
            </a:r>
            <a:r>
              <a:rPr lang="en-US" dirty="0" smtClean="0"/>
              <a:t>t of the card, the student’s name goes on the back, unseen).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527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Goes on the Notecards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Important student information that may include, but is not limited to:</a:t>
            </a:r>
          </a:p>
          <a:p>
            <a:pPr lvl="1"/>
            <a:r>
              <a:rPr lang="en-US" dirty="0" smtClean="0"/>
              <a:t>Demographic data</a:t>
            </a:r>
          </a:p>
          <a:p>
            <a:pPr lvl="1"/>
            <a:r>
              <a:rPr lang="en-US" dirty="0" smtClean="0"/>
              <a:t>Attendance </a:t>
            </a:r>
          </a:p>
          <a:p>
            <a:pPr lvl="1"/>
            <a:r>
              <a:rPr lang="en-US" dirty="0" smtClean="0"/>
              <a:t>Disciplinary referrals</a:t>
            </a:r>
          </a:p>
          <a:p>
            <a:pPr lvl="1"/>
            <a:r>
              <a:rPr lang="en-US" dirty="0" smtClean="0"/>
              <a:t>Standardized test scores</a:t>
            </a:r>
          </a:p>
          <a:p>
            <a:pPr lvl="1"/>
            <a:r>
              <a:rPr lang="en-US" dirty="0" smtClean="0"/>
              <a:t>Course grades </a:t>
            </a:r>
          </a:p>
          <a:p>
            <a:pPr lvl="1"/>
            <a:r>
              <a:rPr lang="en-US" dirty="0" smtClean="0"/>
              <a:t>IEP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671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Sample Card </a:t>
            </a:r>
            <a:endParaRPr lang="en-US" dirty="0"/>
          </a:p>
        </p:txBody>
      </p:sp>
      <p:pic>
        <p:nvPicPr>
          <p:cNvPr id="3" name="Content Placeholder 2" descr="CIMG0241.JPG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40" b="132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93307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Card Includes…</a:t>
            </a:r>
            <a:endParaRPr lang="en-US" dirty="0"/>
          </a:p>
        </p:txBody>
      </p:sp>
      <p:pic>
        <p:nvPicPr>
          <p:cNvPr id="4" name="Content Placeholder 3" descr="CIMG0241.JPG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40" b="13240"/>
          <a:stretch>
            <a:fillRect/>
          </a:stretch>
        </p:blipFill>
        <p:spPr>
          <a:xfrm>
            <a:off x="5411990" y="4601584"/>
            <a:ext cx="3354058" cy="1849434"/>
          </a:xfrm>
        </p:spPr>
      </p:pic>
      <p:sp>
        <p:nvSpPr>
          <p:cNvPr id="6" name="TextBox 5"/>
          <p:cNvSpPr txBox="1"/>
          <p:nvPr/>
        </p:nvSpPr>
        <p:spPr>
          <a:xfrm>
            <a:off x="300419" y="1761438"/>
            <a:ext cx="782454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90%     	The student’s current class grade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6 marks	The number of student absences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Pro		Proficient on Keystone Exam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1511		Score on the Keystone Exam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Purple Sticker	Low Socioeconomic Status (free and reduced lunch)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Aqua Sticker	IEP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P		Student attended Park Elementary School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8532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Data SV Analyzes (So Far)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Low Socioeconomic Status</a:t>
            </a:r>
          </a:p>
          <a:p>
            <a:r>
              <a:rPr lang="en-US" dirty="0" smtClean="0"/>
              <a:t>IEP</a:t>
            </a:r>
          </a:p>
          <a:p>
            <a:r>
              <a:rPr lang="en-US" dirty="0" smtClean="0"/>
              <a:t>Non-white</a:t>
            </a:r>
          </a:p>
          <a:p>
            <a:r>
              <a:rPr lang="en-US" dirty="0" smtClean="0"/>
              <a:t>Park or Barrett Elementary School</a:t>
            </a:r>
          </a:p>
          <a:p>
            <a:r>
              <a:rPr lang="en-US" dirty="0" smtClean="0"/>
              <a:t>Attendance</a:t>
            </a:r>
          </a:p>
          <a:p>
            <a:r>
              <a:rPr lang="en-US" dirty="0" smtClean="0"/>
              <a:t>PSSA or Keystone Score (from most recent test)</a:t>
            </a:r>
          </a:p>
          <a:p>
            <a:r>
              <a:rPr lang="en-US" dirty="0" smtClean="0"/>
              <a:t>GRADE data (GSV)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695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</a:t>
            </a:r>
            <a:r>
              <a:rPr lang="en-US" dirty="0" smtClean="0"/>
              <a:t>he Cards Are Done, What Next?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Cards are taped to a chalkboard and are organized by grade in class (A, B, C, D, E)</a:t>
            </a:r>
          </a:p>
          <a:p>
            <a:r>
              <a:rPr lang="en-US" dirty="0" smtClean="0"/>
              <a:t>Teachers look at their own notecards (don’t forget, they are color-coded)</a:t>
            </a:r>
          </a:p>
          <a:p>
            <a:r>
              <a:rPr lang="en-US" dirty="0" smtClean="0"/>
              <a:t>Teachers look at their colleagues’ notecards</a:t>
            </a:r>
          </a:p>
          <a:p>
            <a:r>
              <a:rPr lang="en-US" dirty="0" smtClean="0"/>
              <a:t>Trends emerge</a:t>
            </a:r>
          </a:p>
          <a:p>
            <a:r>
              <a:rPr lang="en-US" dirty="0" smtClean="0"/>
              <a:t>Discussions Ensue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7613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Median.thmx</Template>
  <TotalTime>260</TotalTime>
  <Words>618</Words>
  <Application>Microsoft Macintosh PowerPoint</Application>
  <PresentationFormat>On-screen Show (4:3)</PresentationFormat>
  <Paragraphs>68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Median</vt:lpstr>
      <vt:lpstr>Data Walls for Steel Valley Language Arts Teachers</vt:lpstr>
      <vt:lpstr>What are Data Walls?</vt:lpstr>
      <vt:lpstr>What are Data Walls?</vt:lpstr>
      <vt:lpstr>Specifically, What are Data Walls?</vt:lpstr>
      <vt:lpstr>What Goes on the Notecards</vt:lpstr>
      <vt:lpstr>A Sample Card </vt:lpstr>
      <vt:lpstr>The Card Includes…</vt:lpstr>
      <vt:lpstr>What Data SV Analyzes (So Far)</vt:lpstr>
      <vt:lpstr>The Cards Are Done, What Next? </vt:lpstr>
      <vt:lpstr>Data Discussions Thus Far</vt:lpstr>
      <vt:lpstr>Data Discussions Thus Far</vt:lpstr>
      <vt:lpstr>Data Discussions Thus Far</vt:lpstr>
      <vt:lpstr>What Next?</vt:lpstr>
      <vt:lpstr>What Next?</vt:lpstr>
    </vt:vector>
  </TitlesOfParts>
  <Company>SV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Walls for Steel Valley Language Arts Teachers</dc:title>
  <dc:creator>Jodi Geyer</dc:creator>
  <cp:lastModifiedBy>Jodi Geyer</cp:lastModifiedBy>
  <cp:revision>14</cp:revision>
  <cp:lastPrinted>2013-12-13T18:07:09Z</cp:lastPrinted>
  <dcterms:created xsi:type="dcterms:W3CDTF">2013-12-13T15:04:45Z</dcterms:created>
  <dcterms:modified xsi:type="dcterms:W3CDTF">2013-12-13T19:31:31Z</dcterms:modified>
</cp:coreProperties>
</file>